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342" r:id="rId5"/>
    <p:sldId id="351" r:id="rId6"/>
    <p:sldId id="354" r:id="rId7"/>
    <p:sldId id="363" r:id="rId8"/>
    <p:sldId id="362" r:id="rId9"/>
    <p:sldId id="368" r:id="rId10"/>
    <p:sldId id="366" r:id="rId11"/>
    <p:sldId id="367" r:id="rId12"/>
    <p:sldId id="360" r:id="rId13"/>
    <p:sldId id="365" r:id="rId14"/>
    <p:sldId id="344" r:id="rId15"/>
    <p:sldId id="35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75B80-BEA4-4D9F-9B36-110C02CBB77A}" v="226" dt="2024-03-11T17:38:52.560"/>
    <p1510:client id="{5504D3D1-9AC4-479D-AC3A-ACB4117A8762}" v="1106" dt="2024-03-12T16:38:29.809"/>
    <p1510:client id="{5A52AA98-F2F7-4CC1-B4EC-9822686F7458}" v="268" dt="2024-03-12T06:20:48.085"/>
    <p1510:client id="{65D97AAA-1D3C-4213-9418-50A56AE22999}" v="79" dt="2024-03-11T17:50:43.672"/>
    <p1510:client id="{D7B53E00-70B9-4599-A258-B151AE250629}" v="277" dt="2024-03-12T16:36:56.982"/>
    <p1510:client id="{E95C307E-5ED6-40DF-A991-73FFC87A5C6B}" v="147" dt="2024-03-12T16:09:23.175"/>
    <p1510:client id="{F889EDD6-A4B7-49FC-BA8A-FA2FC5FBC1B6}" v="244" dt="2024-03-11T17:44:37.5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a:solidFill>
                <a:schemeClr val="bg1"/>
              </a:solidFill>
            </a:endParaRPr>
          </a:p>
          <a:p>
            <a:endParaRPr lang="en-US">
              <a:solidFill>
                <a:schemeClr val="bg1"/>
              </a:solidFill>
            </a:endParaRPr>
          </a:p>
          <a:p>
            <a:endParaRPr lang="en-US">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a:solidFill>
                  <a:srgbClr val="201F1E"/>
                </a:solidFill>
                <a:effectLst/>
                <a:latin typeface="Calibri" panose="020F0502020204030204" pitchFamily="34" charset="0"/>
              </a:rPr>
              <a:t>Click to insert image or graphic here</a:t>
            </a:r>
            <a:endParaRPr lang="en-US" b="0" i="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58617" y="1804889"/>
            <a:ext cx="12191998" cy="2015954"/>
          </a:xfrm>
        </p:spPr>
        <p:txBody>
          <a:bodyPr/>
          <a:lstStyle/>
          <a:p>
            <a:r>
              <a:rPr lang="en-US" sz="8000">
                <a:cs typeface="Biome"/>
              </a:rPr>
              <a:t>Anomaly Detection</a:t>
            </a:r>
            <a:endParaRPr lang="en-US" sz="800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a:solidFill>
                  <a:schemeClr val="bg1">
                    <a:lumMod val="85000"/>
                  </a:schemeClr>
                </a:solidFill>
                <a:cs typeface="Arial"/>
              </a:rPr>
              <a:t>Entangled Engineers</a:t>
            </a:r>
            <a:endParaRPr lang="en-US">
              <a:solidFill>
                <a:schemeClr val="bg1">
                  <a:lumMod val="85000"/>
                </a:schemeClr>
              </a:solidFill>
            </a:endParaRPr>
          </a:p>
        </p:txBody>
      </p:sp>
      <p:sp>
        <p:nvSpPr>
          <p:cNvPr id="4" name="TextBox 3">
            <a:extLst>
              <a:ext uri="{FF2B5EF4-FFF2-40B4-BE49-F238E27FC236}">
                <a16:creationId xmlns:a16="http://schemas.microsoft.com/office/drawing/2014/main" id="{A3D78F46-D79E-C907-A6CF-9CE71529E9E1}"/>
              </a:ext>
            </a:extLst>
          </p:cNvPr>
          <p:cNvSpPr txBox="1"/>
          <p:nvPr/>
        </p:nvSpPr>
        <p:spPr>
          <a:xfrm>
            <a:off x="2482385" y="3985016"/>
            <a:ext cx="71199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bg1"/>
                </a:solidFill>
                <a:latin typeface="Biome"/>
                <a:cs typeface="Biome"/>
              </a:rPr>
              <a:t>Powered by </a:t>
            </a:r>
            <a:endParaRPr lang="en-US">
              <a:solidFill>
                <a:schemeClr val="bg1"/>
              </a:solidFill>
            </a:endParaRPr>
          </a:p>
          <a:p>
            <a:pPr algn="ctr"/>
            <a:r>
              <a:rPr lang="en-US" sz="2400">
                <a:solidFill>
                  <a:schemeClr val="accent6">
                    <a:lumMod val="60000"/>
                    <a:lumOff val="40000"/>
                  </a:schemeClr>
                </a:solidFill>
                <a:latin typeface="Biome"/>
                <a:cs typeface="Biome"/>
              </a:rPr>
              <a:t>Quantum Machine Learning &amp; </a:t>
            </a:r>
          </a:p>
          <a:p>
            <a:pPr algn="ctr"/>
            <a:r>
              <a:rPr lang="en-US" sz="2400">
                <a:solidFill>
                  <a:schemeClr val="bg1"/>
                </a:solidFill>
                <a:latin typeface="Biome"/>
                <a:cs typeface="Biome"/>
              </a:rPr>
              <a:t>Artificial Intelligence</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AF570-C9D7-AC33-3086-7B128C1DE1E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7552D60-5A91-956F-7DF6-FD9B6AC83F8A}"/>
              </a:ext>
            </a:extLst>
          </p:cNvPr>
          <p:cNvSpPr>
            <a:spLocks noGrp="1"/>
          </p:cNvSpPr>
          <p:nvPr>
            <p:ph type="title"/>
          </p:nvPr>
        </p:nvSpPr>
        <p:spPr>
          <a:xfrm>
            <a:off x="452387" y="303298"/>
            <a:ext cx="11004004" cy="1743733"/>
          </a:xfrm>
        </p:spPr>
        <p:txBody>
          <a:bodyPr/>
          <a:lstStyle/>
          <a:p>
            <a:r>
              <a:rPr lang="en-US" sz="6000">
                <a:solidFill>
                  <a:schemeClr val="accent6">
                    <a:lumMod val="60000"/>
                    <a:lumOff val="40000"/>
                  </a:schemeClr>
                </a:solidFill>
                <a:cs typeface="Biome"/>
              </a:rPr>
              <a:t>Homomorphic</a:t>
            </a:r>
            <a:r>
              <a:rPr lang="en-US" sz="6000">
                <a:solidFill>
                  <a:schemeClr val="accent6">
                    <a:lumMod val="60000"/>
                    <a:lumOff val="40000"/>
                  </a:schemeClr>
                </a:solidFill>
                <a:ea typeface="+mj-lt"/>
                <a:cs typeface="+mj-lt"/>
              </a:rPr>
              <a:t> </a:t>
            </a:r>
            <a:r>
              <a:rPr lang="en-US" sz="6000">
                <a:ea typeface="+mj-lt"/>
                <a:cs typeface="+mj-lt"/>
              </a:rPr>
              <a:t>Encryption</a:t>
            </a:r>
            <a:endParaRPr lang="en-US"/>
          </a:p>
        </p:txBody>
      </p:sp>
      <p:sp>
        <p:nvSpPr>
          <p:cNvPr id="14" name="Slide Number Placeholder 6">
            <a:extLst>
              <a:ext uri="{FF2B5EF4-FFF2-40B4-BE49-F238E27FC236}">
                <a16:creationId xmlns:a16="http://schemas.microsoft.com/office/drawing/2014/main" id="{0050A19C-292F-EFF2-95BD-CCBAB0FE54EC}"/>
              </a:ext>
            </a:extLst>
          </p:cNvPr>
          <p:cNvSpPr txBox="1">
            <a:spLocks/>
          </p:cNvSpPr>
          <p:nvPr/>
        </p:nvSpPr>
        <p:spPr>
          <a:xfrm>
            <a:off x="9293371" y="6378598"/>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9</a:t>
            </a:fld>
            <a:endParaRPr lang="en-US"/>
          </a:p>
        </p:txBody>
      </p:sp>
      <p:sp>
        <p:nvSpPr>
          <p:cNvPr id="2" name="TextBox 1">
            <a:extLst>
              <a:ext uri="{FF2B5EF4-FFF2-40B4-BE49-F238E27FC236}">
                <a16:creationId xmlns:a16="http://schemas.microsoft.com/office/drawing/2014/main" id="{0F8BFE7F-5DE9-7F9F-9D6F-9B3875D779C3}"/>
              </a:ext>
            </a:extLst>
          </p:cNvPr>
          <p:cNvSpPr txBox="1"/>
          <p:nvPr/>
        </p:nvSpPr>
        <p:spPr>
          <a:xfrm>
            <a:off x="867032" y="2042343"/>
            <a:ext cx="4803464"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600">
                <a:solidFill>
                  <a:schemeClr val="bg1"/>
                </a:solidFill>
                <a:latin typeface="Arial Nova"/>
                <a:cs typeface="Arial"/>
              </a:rPr>
              <a:t>A crypto-system that allows another party to perform operations on cipher text(Encrypted Text) without having knowledge of your secret key/Password.</a:t>
            </a:r>
          </a:p>
          <a:p>
            <a:pPr algn="just"/>
            <a:endParaRPr lang="en-US" sz="1600">
              <a:solidFill>
                <a:srgbClr val="FFFFFF"/>
              </a:solidFill>
              <a:latin typeface="Arial Nova"/>
              <a:cs typeface="Arial"/>
            </a:endParaRPr>
          </a:p>
          <a:p>
            <a:pPr marL="285750" indent="-285750" algn="just">
              <a:buFont typeface="Arial"/>
              <a:buChar char="•"/>
            </a:pPr>
            <a:r>
              <a:rPr lang="en-US" sz="1600">
                <a:solidFill>
                  <a:schemeClr val="bg1"/>
                </a:solidFill>
                <a:latin typeface="Arial Nova"/>
                <a:ea typeface="+mn-lt"/>
                <a:cs typeface="Biome"/>
              </a:rPr>
              <a:t>Homomorphic (Mathematical Term) describes the transformation of one data set into another while preserving relationships between elements in both sets.</a:t>
            </a:r>
            <a:endParaRPr lang="en-US">
              <a:solidFill>
                <a:schemeClr val="bg1"/>
              </a:solidFill>
              <a:latin typeface="Arial Nova"/>
            </a:endParaRPr>
          </a:p>
          <a:p>
            <a:pPr marL="285750" indent="-285750" algn="just">
              <a:buFont typeface="Arial"/>
              <a:buChar char="•"/>
            </a:pPr>
            <a:endParaRPr lang="en-US" sz="1600">
              <a:solidFill>
                <a:schemeClr val="bg1"/>
              </a:solidFill>
              <a:latin typeface="Arial Nova"/>
              <a:cs typeface="Biome"/>
            </a:endParaRPr>
          </a:p>
          <a:p>
            <a:pPr marL="285750" indent="-285750" algn="just">
              <a:buFont typeface="Arial"/>
              <a:buChar char="•"/>
            </a:pPr>
            <a:r>
              <a:rPr lang="en-US" sz="1600">
                <a:solidFill>
                  <a:schemeClr val="bg1"/>
                </a:solidFill>
                <a:latin typeface="Arial Nova"/>
                <a:cs typeface="Arial"/>
              </a:rPr>
              <a:t>So if X1 and X2 are two numbers, E(X1) and E(X2) represents the encryption of these numbers with a secret key, another party would be able to compute E(X1 + X2) or E(X1 * X2) without knowing the secret key</a:t>
            </a:r>
          </a:p>
          <a:p>
            <a:pPr algn="just"/>
            <a:endParaRPr lang="en-US" sz="1600" b="1">
              <a:solidFill>
                <a:srgbClr val="FFFFFF"/>
              </a:solidFill>
              <a:latin typeface="Arial Nova"/>
              <a:cs typeface="Segoe UI"/>
            </a:endParaRPr>
          </a:p>
          <a:p>
            <a:pPr algn="just"/>
            <a:endParaRPr lang="en-US" sz="1600" b="1">
              <a:solidFill>
                <a:srgbClr val="FFFFFF"/>
              </a:solidFill>
              <a:latin typeface="Arial Nova"/>
              <a:cs typeface="Segoe UI"/>
            </a:endParaRPr>
          </a:p>
          <a:p>
            <a:pPr algn="just"/>
            <a:endParaRPr lang="en-US" sz="1600" b="1">
              <a:solidFill>
                <a:srgbClr val="FFFFFF"/>
              </a:solidFill>
              <a:latin typeface="Arial Nova"/>
              <a:cs typeface="Segoe UI"/>
            </a:endParaRPr>
          </a:p>
          <a:p>
            <a:pPr algn="just"/>
            <a:endParaRPr lang="en-US" sz="1600" b="1">
              <a:solidFill>
                <a:schemeClr val="bg1"/>
              </a:solidFill>
            </a:endParaRPr>
          </a:p>
        </p:txBody>
      </p:sp>
      <p:pic>
        <p:nvPicPr>
          <p:cNvPr id="3" name="Picture 2" descr="A person sitting at a computer&#10;&#10;Description automatically generated">
            <a:extLst>
              <a:ext uri="{FF2B5EF4-FFF2-40B4-BE49-F238E27FC236}">
                <a16:creationId xmlns:a16="http://schemas.microsoft.com/office/drawing/2014/main" id="{979047BF-72E4-CAA8-F9D7-97DE955636C8}"/>
              </a:ext>
            </a:extLst>
          </p:cNvPr>
          <p:cNvPicPr>
            <a:picLocks noChangeAspect="1"/>
          </p:cNvPicPr>
          <p:nvPr/>
        </p:nvPicPr>
        <p:blipFill>
          <a:blip r:embed="rId2"/>
          <a:stretch>
            <a:fillRect/>
          </a:stretch>
        </p:blipFill>
        <p:spPr>
          <a:xfrm>
            <a:off x="6085141" y="2538690"/>
            <a:ext cx="5726152" cy="2804299"/>
          </a:xfrm>
          <a:prstGeom prst="rect">
            <a:avLst/>
          </a:prstGeom>
        </p:spPr>
      </p:pic>
    </p:spTree>
    <p:extLst>
      <p:ext uri="{BB962C8B-B14F-4D97-AF65-F5344CB8AC3E}">
        <p14:creationId xmlns:p14="http://schemas.microsoft.com/office/powerpoint/2010/main" val="1486245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p:txBody>
          <a:bodyPr/>
          <a:lstStyle/>
          <a:p>
            <a:r>
              <a:rPr lang="en-US">
                <a:cs typeface="Biome"/>
              </a:rPr>
              <a:t>Future </a:t>
            </a:r>
            <a:r>
              <a:rPr lang="en-US">
                <a:solidFill>
                  <a:schemeClr val="accent6">
                    <a:lumMod val="60000"/>
                    <a:lumOff val="40000"/>
                  </a:schemeClr>
                </a:solidFill>
                <a:cs typeface="Biome"/>
              </a:rPr>
              <a:t>Plans</a:t>
            </a:r>
            <a:endParaRPr lang="en-US"/>
          </a:p>
        </p:txBody>
      </p:sp>
      <p:sp>
        <p:nvSpPr>
          <p:cNvPr id="3" name="Text Placeholder 2">
            <a:extLst>
              <a:ext uri="{FF2B5EF4-FFF2-40B4-BE49-F238E27FC236}">
                <a16:creationId xmlns:a16="http://schemas.microsoft.com/office/drawing/2014/main" id="{38AA910A-A120-0EC4-A6BF-AE39C189C282}"/>
              </a:ext>
            </a:extLst>
          </p:cNvPr>
          <p:cNvSpPr>
            <a:spLocks noGrp="1"/>
          </p:cNvSpPr>
          <p:nvPr>
            <p:ph type="body" sz="quarter" idx="28"/>
          </p:nvPr>
        </p:nvSpPr>
        <p:spPr>
          <a:xfrm>
            <a:off x="727766" y="957290"/>
            <a:ext cx="10728960" cy="5773259"/>
          </a:xfrm>
        </p:spPr>
        <p:txBody>
          <a:bodyPr/>
          <a:lstStyle/>
          <a:p>
            <a:pPr marL="171450" indent="-171450" algn="just">
              <a:buFont typeface="Arial"/>
              <a:buChar char="•"/>
            </a:pPr>
            <a:r>
              <a:rPr lang="en-US">
                <a:solidFill>
                  <a:srgbClr val="E8E8E6"/>
                </a:solidFill>
                <a:latin typeface="Arial Nova"/>
                <a:cs typeface="Biome"/>
              </a:rPr>
              <a:t>The implementation of Quantum AI in fintech companies, particularly in relation to trading and stocks, offers a transformative potential for the financial industry. Quantum AI, which combines the power of quantum computing with advanced AI algorithms, enables faster and more accurate predictions in investment strategies. This technology allows investors to identify emerging trends, anticipate market movements, and make timely decisions based on real-time analysis, providing a competitive advantage in the dynamic world of finance</a:t>
            </a:r>
          </a:p>
          <a:p>
            <a:pPr marL="171450" indent="-171450" algn="just">
              <a:buFont typeface="Arial"/>
              <a:buChar char="•"/>
            </a:pPr>
            <a:endParaRPr lang="en-US">
              <a:solidFill>
                <a:srgbClr val="E8E8E6"/>
              </a:solidFill>
              <a:latin typeface="Arial Nova"/>
              <a:cs typeface="Biome"/>
            </a:endParaRPr>
          </a:p>
          <a:p>
            <a:pPr marL="171450" indent="-171450" algn="just">
              <a:buFont typeface="Arial"/>
              <a:buChar char="•"/>
            </a:pPr>
            <a:r>
              <a:rPr lang="en-US">
                <a:solidFill>
                  <a:srgbClr val="E8E8E6"/>
                </a:solidFill>
                <a:latin typeface="Arial Nova"/>
                <a:cs typeface="Biome"/>
              </a:rPr>
              <a:t>Quantum AI facilitates portfolio management by enhancing diversification strategies, maximizing returns, and optimizing investment decisions through advanced predictive analysis. By leveraging the computational power of quantum computing and AI algorithms, financial institutions can streamline trading strategies, identify market trends efficiently, and make data-driven decisions in real-time</a:t>
            </a:r>
          </a:p>
          <a:p>
            <a:pPr algn="just">
              <a:buFont typeface="Arial"/>
              <a:buChar char="•"/>
            </a:pPr>
            <a:endParaRPr lang="en-US">
              <a:solidFill>
                <a:srgbClr val="FFFFFF"/>
              </a:solidFill>
            </a:endParaRPr>
          </a:p>
          <a:p>
            <a:pPr marL="171450" indent="-171450" algn="just">
              <a:buFont typeface="Arial"/>
              <a:buChar char="•"/>
            </a:pPr>
            <a:r>
              <a:rPr lang="en-US">
                <a:solidFill>
                  <a:srgbClr val="E8E8E6"/>
                </a:solidFill>
                <a:latin typeface="Arial Nova"/>
                <a:cs typeface="Biome"/>
              </a:rPr>
              <a:t>Overall, the implementation of Quantum AI in fintech companies for trading and stocks signifies a significant advancement in the financial industry. It offers faster data processing, improved risk management, enhanced security measures, optimized trading strategies, and advanced financial predictions.</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10</a:t>
            </a:fld>
            <a:endParaRPr lang="en-US"/>
          </a:p>
        </p:txBody>
      </p:sp>
    </p:spTree>
    <p:extLst>
      <p:ext uri="{BB962C8B-B14F-4D97-AF65-F5344CB8AC3E}">
        <p14:creationId xmlns:p14="http://schemas.microsoft.com/office/powerpoint/2010/main" val="399927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a:cs typeface="Biome"/>
              </a:rPr>
              <a:t>Thank you!</a:t>
            </a:r>
            <a:endParaRPr lang="en-US"/>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vert="horz" lIns="91440" tIns="45720" rIns="91440" bIns="45720" rtlCol="0" anchor="t">
            <a:noAutofit/>
          </a:bodyPr>
          <a:lstStyle/>
          <a:p>
            <a:endParaRPr lang="en-US"/>
          </a:p>
          <a:p>
            <a:endParaRPr lang="en-US"/>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11</a:t>
            </a:fld>
            <a:endParaRPr lang="en-US"/>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505327" y="1052108"/>
            <a:ext cx="7408962" cy="1164882"/>
          </a:xfrm>
        </p:spPr>
        <p:txBody>
          <a:bodyPr/>
          <a:lstStyle/>
          <a:p>
            <a:r>
              <a:rPr lang="en-US"/>
              <a:t>Team </a:t>
            </a:r>
            <a:r>
              <a:rPr lang="en-US">
                <a:solidFill>
                  <a:schemeClr val="accent6">
                    <a:lumMod val="60000"/>
                    <a:lumOff val="40000"/>
                  </a:schemeClr>
                </a:solidFill>
              </a:rPr>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625917" y="2770255"/>
            <a:ext cx="6888665" cy="2417832"/>
          </a:xfrm>
        </p:spPr>
        <p:txBody>
          <a:bodyPr vert="horz" lIns="91440" tIns="45720" rIns="91440" bIns="45720" rtlCol="0" anchor="t">
            <a:noAutofit/>
          </a:bodyPr>
          <a:lstStyle/>
          <a:p>
            <a:pPr marL="342900" indent="-342900">
              <a:buFont typeface="Arial" panose="020B0604020202020204" pitchFamily="34" charset="0"/>
              <a:buChar char="•"/>
            </a:pPr>
            <a:r>
              <a:rPr lang="en-US">
                <a:cs typeface="Biome"/>
              </a:rPr>
              <a:t>Karan Y </a:t>
            </a:r>
            <a:r>
              <a:rPr lang="en-US" err="1">
                <a:cs typeface="Biome"/>
              </a:rPr>
              <a:t>Islur</a:t>
            </a:r>
            <a:r>
              <a:rPr lang="en-US">
                <a:cs typeface="Biome"/>
              </a:rPr>
              <a:t> [RA2111028010156]</a:t>
            </a:r>
          </a:p>
          <a:p>
            <a:pPr marL="342900" indent="-342900">
              <a:buFont typeface="Arial" panose="020B0604020202020204" pitchFamily="34" charset="0"/>
              <a:buChar char="•"/>
            </a:pPr>
            <a:r>
              <a:rPr lang="en-US">
                <a:cs typeface="Biome"/>
              </a:rPr>
              <a:t>Amit </a:t>
            </a:r>
            <a:r>
              <a:rPr lang="en-US" err="1">
                <a:cs typeface="Biome"/>
              </a:rPr>
              <a:t>Modhwadia</a:t>
            </a:r>
            <a:r>
              <a:rPr lang="en-US">
                <a:cs typeface="Biome"/>
              </a:rPr>
              <a:t> [RA2111003010656]</a:t>
            </a:r>
          </a:p>
          <a:p>
            <a:pPr marL="342900" indent="-342900">
              <a:buFont typeface="Arial" panose="020B0604020202020204" pitchFamily="34" charset="0"/>
              <a:buChar char="•"/>
            </a:pPr>
            <a:r>
              <a:rPr lang="en-US" err="1">
                <a:cs typeface="Biome"/>
              </a:rPr>
              <a:t>Tanishque</a:t>
            </a:r>
            <a:r>
              <a:rPr lang="en-US">
                <a:cs typeface="Biome"/>
              </a:rPr>
              <a:t> Kumar [RA2111003010086]</a:t>
            </a:r>
          </a:p>
          <a:p>
            <a:pPr marL="342900" indent="-342900">
              <a:buChar char="•"/>
            </a:pPr>
            <a:r>
              <a:rPr lang="en-US">
                <a:cs typeface="Biome"/>
              </a:rPr>
              <a:t>Shriyanshi [RA2111003010565]</a:t>
            </a:r>
            <a:endParaRPr lang="en-US"/>
          </a:p>
          <a:p>
            <a:pPr marL="342900" indent="-342900">
              <a:buChar char="•"/>
            </a:pPr>
            <a:endParaRPr lang="en-US"/>
          </a:p>
          <a:p>
            <a:pPr marL="342900" indent="-342900">
              <a:buChar char="•"/>
            </a:pPr>
            <a:endParaRPr lang="en-US"/>
          </a:p>
          <a:p>
            <a:endParaRPr lang="en-US"/>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BFD3-58A5-8AC9-33C5-AAF88ED15A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B3084-6C2F-93E1-D463-6A1FC1DE2337}"/>
              </a:ext>
            </a:extLst>
          </p:cNvPr>
          <p:cNvSpPr>
            <a:spLocks noGrp="1"/>
          </p:cNvSpPr>
          <p:nvPr>
            <p:ph type="title"/>
          </p:nvPr>
        </p:nvSpPr>
        <p:spPr>
          <a:xfrm>
            <a:off x="512372" y="1052108"/>
            <a:ext cx="7401916" cy="1164882"/>
          </a:xfrm>
        </p:spPr>
        <p:txBody>
          <a:bodyPr/>
          <a:lstStyle/>
          <a:p>
            <a:r>
              <a:rPr lang="en-US">
                <a:cs typeface="Biome"/>
              </a:rPr>
              <a:t>Problem </a:t>
            </a:r>
            <a:r>
              <a:rPr lang="en-US">
                <a:solidFill>
                  <a:schemeClr val="accent6">
                    <a:lumMod val="60000"/>
                    <a:lumOff val="40000"/>
                  </a:schemeClr>
                </a:solidFill>
                <a:cs typeface="Biome"/>
              </a:rPr>
              <a:t>Statement</a:t>
            </a:r>
          </a:p>
        </p:txBody>
      </p:sp>
      <p:sp>
        <p:nvSpPr>
          <p:cNvPr id="18" name="Slide Number Placeholder 17">
            <a:extLst>
              <a:ext uri="{FF2B5EF4-FFF2-40B4-BE49-F238E27FC236}">
                <a16:creationId xmlns:a16="http://schemas.microsoft.com/office/drawing/2014/main" id="{3C4C5851-D7A7-43CA-7C7B-AA486EEA3A44}"/>
              </a:ext>
            </a:extLst>
          </p:cNvPr>
          <p:cNvSpPr>
            <a:spLocks noGrp="1"/>
          </p:cNvSpPr>
          <p:nvPr>
            <p:ph type="sldNum" sz="quarter" idx="12"/>
          </p:nvPr>
        </p:nvSpPr>
        <p:spPr/>
        <p:txBody>
          <a:bodyPr/>
          <a:lstStyle/>
          <a:p>
            <a:fld id="{FE024F78-56A6-7740-B68D-8D4D026EDF3F}" type="slidenum">
              <a:rPr lang="en-US" smtClean="0"/>
              <a:pPr/>
              <a:t>3</a:t>
            </a:fld>
            <a:endParaRPr lang="en-US"/>
          </a:p>
        </p:txBody>
      </p:sp>
      <p:sp>
        <p:nvSpPr>
          <p:cNvPr id="6" name="Text Placeholder 5">
            <a:extLst>
              <a:ext uri="{FF2B5EF4-FFF2-40B4-BE49-F238E27FC236}">
                <a16:creationId xmlns:a16="http://schemas.microsoft.com/office/drawing/2014/main" id="{E121DB3B-40EA-A766-5C51-D0DAAE1E6B6E}"/>
              </a:ext>
            </a:extLst>
          </p:cNvPr>
          <p:cNvSpPr>
            <a:spLocks noGrp="1"/>
          </p:cNvSpPr>
          <p:nvPr>
            <p:ph type="body" sz="quarter" idx="28"/>
          </p:nvPr>
        </p:nvSpPr>
        <p:spPr>
          <a:xfrm>
            <a:off x="395434" y="2672331"/>
            <a:ext cx="8004613" cy="3211969"/>
          </a:xfrm>
        </p:spPr>
        <p:txBody>
          <a:bodyPr/>
          <a:lstStyle/>
          <a:p>
            <a:pPr algn="just"/>
            <a:r>
              <a:rPr lang="en-US" sz="1400">
                <a:ea typeface="+mn-lt"/>
                <a:cs typeface="+mn-lt"/>
              </a:rPr>
              <a:t>Any transaction settlements are processed based on the detailed trade level data which is sourced from various systems, further transformed and standardized.</a:t>
            </a:r>
          </a:p>
          <a:p>
            <a:pPr algn="just"/>
            <a:r>
              <a:rPr lang="en-US" sz="1400">
                <a:ea typeface="+mn-lt"/>
                <a:cs typeface="+mn-lt"/>
              </a:rPr>
              <a:t>These trade feeds may have millions of records each day capturing all the trading activity and there are edge cases of inflated/missing prices, bad data, fat finger etc. which result in erroneous calculations and payments.</a:t>
            </a:r>
            <a:endParaRPr lang="en-US" sz="1400"/>
          </a:p>
          <a:p>
            <a:pPr algn="just"/>
            <a:r>
              <a:rPr lang="en-US" sz="1400">
                <a:ea typeface="+mn-lt"/>
                <a:cs typeface="+mn-lt"/>
              </a:rPr>
              <a:t>In order to resolve the above issue, we are going to  develop an Anomaly Detection Framework that will help identify the potential issues and irregularities in the data when compared with the regular submissions.</a:t>
            </a:r>
            <a:endParaRPr lang="en-US"/>
          </a:p>
        </p:txBody>
      </p:sp>
    </p:spTree>
    <p:extLst>
      <p:ext uri="{BB962C8B-B14F-4D97-AF65-F5344CB8AC3E}">
        <p14:creationId xmlns:p14="http://schemas.microsoft.com/office/powerpoint/2010/main" val="3379847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BFD3-58A5-8AC9-33C5-AAF88ED15A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B3084-6C2F-93E1-D463-6A1FC1DE2337}"/>
              </a:ext>
            </a:extLst>
          </p:cNvPr>
          <p:cNvSpPr>
            <a:spLocks noGrp="1"/>
          </p:cNvSpPr>
          <p:nvPr>
            <p:ph type="title"/>
          </p:nvPr>
        </p:nvSpPr>
        <p:spPr>
          <a:xfrm>
            <a:off x="512372" y="1039082"/>
            <a:ext cx="7401916" cy="1164882"/>
          </a:xfrm>
        </p:spPr>
        <p:txBody>
          <a:bodyPr/>
          <a:lstStyle/>
          <a:p>
            <a:r>
              <a:rPr lang="en-US">
                <a:solidFill>
                  <a:srgbClr val="FFFFFF"/>
                </a:solidFill>
                <a:cs typeface="Biome"/>
              </a:rPr>
              <a:t>Tech </a:t>
            </a:r>
            <a:r>
              <a:rPr lang="en-US">
                <a:solidFill>
                  <a:schemeClr val="accent6">
                    <a:lumMod val="60000"/>
                    <a:lumOff val="40000"/>
                  </a:schemeClr>
                </a:solidFill>
                <a:cs typeface="Biome"/>
              </a:rPr>
              <a:t>Stack</a:t>
            </a:r>
          </a:p>
        </p:txBody>
      </p:sp>
      <p:sp>
        <p:nvSpPr>
          <p:cNvPr id="18" name="Slide Number Placeholder 17">
            <a:extLst>
              <a:ext uri="{FF2B5EF4-FFF2-40B4-BE49-F238E27FC236}">
                <a16:creationId xmlns:a16="http://schemas.microsoft.com/office/drawing/2014/main" id="{3C4C5851-D7A7-43CA-7C7B-AA486EEA3A44}"/>
              </a:ext>
            </a:extLst>
          </p:cNvPr>
          <p:cNvSpPr>
            <a:spLocks noGrp="1"/>
          </p:cNvSpPr>
          <p:nvPr>
            <p:ph type="sldNum" sz="quarter" idx="12"/>
          </p:nvPr>
        </p:nvSpPr>
        <p:spPr/>
        <p:txBody>
          <a:bodyPr/>
          <a:lstStyle/>
          <a:p>
            <a:fld id="{FE024F78-56A6-7740-B68D-8D4D026EDF3F}" type="slidenum">
              <a:rPr lang="en-US" smtClean="0"/>
              <a:pPr/>
              <a:t>4</a:t>
            </a:fld>
            <a:endParaRPr lang="en-US"/>
          </a:p>
        </p:txBody>
      </p:sp>
      <p:sp>
        <p:nvSpPr>
          <p:cNvPr id="6" name="Text Placeholder 5">
            <a:extLst>
              <a:ext uri="{FF2B5EF4-FFF2-40B4-BE49-F238E27FC236}">
                <a16:creationId xmlns:a16="http://schemas.microsoft.com/office/drawing/2014/main" id="{E121DB3B-40EA-A766-5C51-D0DAAE1E6B6E}"/>
              </a:ext>
            </a:extLst>
          </p:cNvPr>
          <p:cNvSpPr>
            <a:spLocks noGrp="1"/>
          </p:cNvSpPr>
          <p:nvPr>
            <p:ph type="body" sz="quarter" idx="28"/>
          </p:nvPr>
        </p:nvSpPr>
        <p:spPr>
          <a:xfrm>
            <a:off x="634026" y="2529049"/>
            <a:ext cx="8329857" cy="4254019"/>
          </a:xfrm>
        </p:spPr>
        <p:txBody>
          <a:bodyPr/>
          <a:lstStyle/>
          <a:p>
            <a:r>
              <a:rPr lang="en-US">
                <a:solidFill>
                  <a:srgbClr val="FFFFFF"/>
                </a:solidFill>
                <a:cs typeface="Biome"/>
              </a:rPr>
              <a:t>Python</a:t>
            </a:r>
          </a:p>
          <a:p>
            <a:r>
              <a:rPr lang="en-US">
                <a:solidFill>
                  <a:srgbClr val="FFFFFF"/>
                </a:solidFill>
                <a:cs typeface="Biome"/>
              </a:rPr>
              <a:t>DBMS (SQL/ NoSQL)</a:t>
            </a:r>
          </a:p>
          <a:p>
            <a:r>
              <a:rPr lang="en-US">
                <a:solidFill>
                  <a:srgbClr val="FFFFFF"/>
                </a:solidFill>
                <a:cs typeface="Biome"/>
              </a:rPr>
              <a:t>COBYLA, </a:t>
            </a:r>
            <a:r>
              <a:rPr lang="en-US" err="1">
                <a:solidFill>
                  <a:srgbClr val="FFFFFF"/>
                </a:solidFill>
                <a:cs typeface="Biome"/>
              </a:rPr>
              <a:t>Cplex</a:t>
            </a:r>
            <a:r>
              <a:rPr lang="en-US">
                <a:solidFill>
                  <a:srgbClr val="FFFFFF"/>
                </a:solidFill>
                <a:cs typeface="Biome"/>
              </a:rPr>
              <a:t> and </a:t>
            </a:r>
            <a:r>
              <a:rPr lang="en-US" err="1">
                <a:solidFill>
                  <a:srgbClr val="FFFFFF"/>
                </a:solidFill>
                <a:cs typeface="Biome"/>
              </a:rPr>
              <a:t>Docplex</a:t>
            </a:r>
            <a:r>
              <a:rPr lang="en-US">
                <a:solidFill>
                  <a:srgbClr val="FFFFFF"/>
                </a:solidFill>
                <a:cs typeface="Biome"/>
              </a:rPr>
              <a:t> (optimizer)</a:t>
            </a:r>
          </a:p>
          <a:p>
            <a:r>
              <a:rPr lang="en-US">
                <a:solidFill>
                  <a:srgbClr val="FFFFFF"/>
                </a:solidFill>
                <a:cs typeface="Biome"/>
              </a:rPr>
              <a:t>Machine Learning </a:t>
            </a:r>
          </a:p>
          <a:p>
            <a:r>
              <a:rPr lang="en-US">
                <a:solidFill>
                  <a:srgbClr val="FFFFFF"/>
                </a:solidFill>
                <a:cs typeface="Biome"/>
              </a:rPr>
              <a:t>Quantum Algorithms and Quantum Machine Learning</a:t>
            </a:r>
          </a:p>
          <a:p>
            <a:r>
              <a:rPr lang="en-US">
                <a:solidFill>
                  <a:srgbClr val="FFFFFF"/>
                </a:solidFill>
                <a:cs typeface="Biome"/>
              </a:rPr>
              <a:t>Tableau</a:t>
            </a:r>
          </a:p>
          <a:p>
            <a:r>
              <a:rPr lang="en-US">
                <a:solidFill>
                  <a:srgbClr val="FFFFFF"/>
                </a:solidFill>
                <a:cs typeface="Biome"/>
              </a:rPr>
              <a:t>Quantum Optimization</a:t>
            </a:r>
          </a:p>
          <a:p>
            <a:r>
              <a:rPr lang="en-US">
                <a:solidFill>
                  <a:srgbClr val="FFFFFF"/>
                </a:solidFill>
                <a:cs typeface="Biome"/>
              </a:rPr>
              <a:t>Quantum Homomorphic Encryption</a:t>
            </a:r>
          </a:p>
          <a:p>
            <a:endParaRPr lang="en-US">
              <a:solidFill>
                <a:srgbClr val="FFFFFF"/>
              </a:solidFill>
              <a:cs typeface="Biome"/>
            </a:endParaRPr>
          </a:p>
          <a:p>
            <a:endParaRPr lang="en-US">
              <a:solidFill>
                <a:srgbClr val="FFFFFF"/>
              </a:solidFill>
              <a:cs typeface="Biome"/>
            </a:endParaRPr>
          </a:p>
          <a:p>
            <a:endParaRPr lang="en-US">
              <a:solidFill>
                <a:srgbClr val="FFFFFF"/>
              </a:solidFill>
              <a:cs typeface="Biome"/>
            </a:endParaRPr>
          </a:p>
          <a:p>
            <a:endParaRPr lang="en-US">
              <a:solidFill>
                <a:srgbClr val="FFFFFF"/>
              </a:solidFill>
              <a:cs typeface="Biome"/>
            </a:endParaRPr>
          </a:p>
        </p:txBody>
      </p:sp>
    </p:spTree>
    <p:extLst>
      <p:ext uri="{BB962C8B-B14F-4D97-AF65-F5344CB8AC3E}">
        <p14:creationId xmlns:p14="http://schemas.microsoft.com/office/powerpoint/2010/main" val="382369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AF570-C9D7-AC33-3086-7B128C1DE1E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7552D60-5A91-956F-7DF6-FD9B6AC83F8A}"/>
              </a:ext>
            </a:extLst>
          </p:cNvPr>
          <p:cNvSpPr>
            <a:spLocks noGrp="1"/>
          </p:cNvSpPr>
          <p:nvPr>
            <p:ph type="title"/>
          </p:nvPr>
        </p:nvSpPr>
        <p:spPr>
          <a:xfrm>
            <a:off x="496561" y="-213995"/>
            <a:ext cx="11004004" cy="1325563"/>
          </a:xfrm>
        </p:spPr>
        <p:txBody>
          <a:bodyPr/>
          <a:lstStyle/>
          <a:p>
            <a:r>
              <a:rPr lang="en-US">
                <a:solidFill>
                  <a:schemeClr val="accent6">
                    <a:lumMod val="60000"/>
                    <a:lumOff val="40000"/>
                  </a:schemeClr>
                </a:solidFill>
                <a:cs typeface="Biome"/>
              </a:rPr>
              <a:t>Work Flow</a:t>
            </a:r>
            <a:r>
              <a:rPr lang="en-US">
                <a:cs typeface="Biome"/>
              </a:rPr>
              <a:t> diagram</a:t>
            </a:r>
            <a:endParaRPr lang="en-US"/>
          </a:p>
        </p:txBody>
      </p:sp>
      <p:sp>
        <p:nvSpPr>
          <p:cNvPr id="14" name="Slide Number Placeholder 6">
            <a:extLst>
              <a:ext uri="{FF2B5EF4-FFF2-40B4-BE49-F238E27FC236}">
                <a16:creationId xmlns:a16="http://schemas.microsoft.com/office/drawing/2014/main" id="{0050A19C-292F-EFF2-95BD-CCBAB0FE54EC}"/>
              </a:ext>
            </a:extLst>
          </p:cNvPr>
          <p:cNvSpPr txBox="1">
            <a:spLocks/>
          </p:cNvSpPr>
          <p:nvPr/>
        </p:nvSpPr>
        <p:spPr>
          <a:xfrm>
            <a:off x="9293371" y="6378598"/>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5</a:t>
            </a:fld>
            <a:endParaRPr lang="en-US"/>
          </a:p>
        </p:txBody>
      </p:sp>
      <p:pic>
        <p:nvPicPr>
          <p:cNvPr id="2" name="Picture 1" descr="A diagram of a test&#10;&#10;Description automatically generated">
            <a:extLst>
              <a:ext uri="{FF2B5EF4-FFF2-40B4-BE49-F238E27FC236}">
                <a16:creationId xmlns:a16="http://schemas.microsoft.com/office/drawing/2014/main" id="{B9CC0094-4B09-2785-4742-190326C2D1C5}"/>
              </a:ext>
            </a:extLst>
          </p:cNvPr>
          <p:cNvPicPr>
            <a:picLocks noChangeAspect="1"/>
          </p:cNvPicPr>
          <p:nvPr/>
        </p:nvPicPr>
        <p:blipFill>
          <a:blip r:embed="rId2">
            <a:extLst>
              <a:ext uri="{BEBA8EAE-BF5A-486C-A8C5-ECC9F3942E4B}">
                <a14:imgProps xmlns:a14="http://schemas.microsoft.com/office/drawing/2010/main">
                  <a14:imgLayer r:embed="rId3">
                    <a14:imgEffect>
                      <a14:saturation sat="181000"/>
                    </a14:imgEffect>
                    <a14:imgEffect>
                      <a14:brightnessContrast bright="44000" contrast="69000"/>
                    </a14:imgEffect>
                  </a14:imgLayer>
                </a14:imgProps>
              </a:ext>
            </a:extLst>
          </a:blip>
          <a:stretch>
            <a:fillRect/>
          </a:stretch>
        </p:blipFill>
        <p:spPr>
          <a:xfrm>
            <a:off x="566854" y="1111568"/>
            <a:ext cx="11058291" cy="4934864"/>
          </a:xfrm>
          <a:prstGeom prst="rect">
            <a:avLst/>
          </a:prstGeom>
        </p:spPr>
      </p:pic>
    </p:spTree>
    <p:extLst>
      <p:ext uri="{BB962C8B-B14F-4D97-AF65-F5344CB8AC3E}">
        <p14:creationId xmlns:p14="http://schemas.microsoft.com/office/powerpoint/2010/main" val="80874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940419" y="-358816"/>
            <a:ext cx="10413381" cy="2502689"/>
          </a:xfrm>
        </p:spPr>
        <p:txBody>
          <a:bodyPr/>
          <a:lstStyle/>
          <a:p>
            <a:r>
              <a:rPr lang="en-US">
                <a:cs typeface="Biome"/>
              </a:rPr>
              <a:t>Brief </a:t>
            </a:r>
            <a:r>
              <a:rPr lang="en-US">
                <a:solidFill>
                  <a:schemeClr val="accent6">
                    <a:lumMod val="60000"/>
                    <a:lumOff val="40000"/>
                  </a:schemeClr>
                </a:solidFill>
                <a:cs typeface="Biome"/>
              </a:rPr>
              <a:t>Explanation </a:t>
            </a:r>
            <a:endParaRPr lang="en-US">
              <a:solidFill>
                <a:schemeClr val="accent6">
                  <a:lumMod val="60000"/>
                  <a:lumOff val="40000"/>
                </a:schemeClr>
              </a:solidFill>
            </a:endParaRP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7</a:t>
            </a:fld>
            <a:endParaRPr lang="en-US"/>
          </a:p>
        </p:txBody>
      </p:sp>
      <p:sp>
        <p:nvSpPr>
          <p:cNvPr id="4" name="TextBox 3">
            <a:extLst>
              <a:ext uri="{FF2B5EF4-FFF2-40B4-BE49-F238E27FC236}">
                <a16:creationId xmlns:a16="http://schemas.microsoft.com/office/drawing/2014/main" id="{8F797CBB-3EB7-E6A9-C2E2-7A1CB596E702}"/>
              </a:ext>
            </a:extLst>
          </p:cNvPr>
          <p:cNvSpPr txBox="1"/>
          <p:nvPr/>
        </p:nvSpPr>
        <p:spPr>
          <a:xfrm>
            <a:off x="709947" y="1753566"/>
            <a:ext cx="10865834" cy="401938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buFont typeface="Arial"/>
              <a:buChar char="•"/>
            </a:pPr>
            <a:r>
              <a:rPr lang="en-US" sz="1600" dirty="0">
                <a:solidFill>
                  <a:srgbClr val="E3E3E3"/>
                </a:solidFill>
                <a:latin typeface="Arial Nova"/>
                <a:ea typeface="Google Sans"/>
                <a:cs typeface="Google Sans"/>
              </a:rPr>
              <a:t>The system commences by ingesting the dataset and leverages Database Management Tools (DBMS) such as SQL or NoSQL to implement a rigorous classification process. </a:t>
            </a:r>
            <a:r>
              <a:rPr lang="en-US" sz="1600" b="1" dirty="0">
                <a:solidFill>
                  <a:srgbClr val="E3E3E3"/>
                </a:solidFill>
                <a:latin typeface="Arial Nova"/>
                <a:ea typeface="Google Sans"/>
                <a:cs typeface="Google Sans"/>
              </a:rPr>
              <a:t>Classical Machine Learning algorithms</a:t>
            </a:r>
            <a:r>
              <a:rPr lang="en-US" sz="1600" dirty="0">
                <a:solidFill>
                  <a:srgbClr val="E3E3E3"/>
                </a:solidFill>
                <a:latin typeface="Arial Nova"/>
                <a:ea typeface="Google Sans"/>
                <a:cs typeface="Google Sans"/>
              </a:rPr>
              <a:t> are then employed for comprehensive data preprocessing. This phase meticulously structures and extracts the previously unstructured data, employing the prowess of Quantum Machine Learning techniques.</a:t>
            </a:r>
            <a:endParaRPr lang="en-US" sz="1600" dirty="0">
              <a:solidFill>
                <a:srgbClr val="E3E3E3"/>
              </a:solidFill>
              <a:latin typeface="Arial Nova"/>
              <a:cs typeface="Biome"/>
            </a:endParaRPr>
          </a:p>
          <a:p>
            <a:pPr algn="just"/>
            <a:endParaRPr lang="en-US" sz="1600" dirty="0">
              <a:solidFill>
                <a:srgbClr val="E3E3E3"/>
              </a:solidFill>
              <a:latin typeface="Arial Nova"/>
              <a:ea typeface="+mn-lt"/>
              <a:cs typeface="+mn-lt"/>
            </a:endParaRPr>
          </a:p>
          <a:p>
            <a:pPr marL="285750" indent="-285750" algn="just">
              <a:buFont typeface="Arial"/>
              <a:buChar char="•"/>
            </a:pPr>
            <a:endParaRPr lang="en-US" sz="800">
              <a:solidFill>
                <a:srgbClr val="E3E3E3"/>
              </a:solidFill>
              <a:latin typeface="Arial Nova"/>
              <a:ea typeface="+mn-lt"/>
              <a:cs typeface="+mn-lt"/>
            </a:endParaRPr>
          </a:p>
          <a:p>
            <a:pPr marL="285750" indent="-285750" algn="just">
              <a:buFont typeface="Arial"/>
              <a:buChar char="•"/>
            </a:pPr>
            <a:r>
              <a:rPr lang="en-US" sz="1600" dirty="0">
                <a:solidFill>
                  <a:srgbClr val="E3E3E3"/>
                </a:solidFill>
                <a:latin typeface="Arial Nova"/>
                <a:ea typeface="+mn-lt"/>
                <a:cs typeface="+mn-lt"/>
              </a:rPr>
              <a:t>The </a:t>
            </a:r>
            <a:r>
              <a:rPr lang="en-US" sz="1600" b="1" dirty="0">
                <a:solidFill>
                  <a:srgbClr val="E3E3E3"/>
                </a:solidFill>
                <a:latin typeface="Arial Nova"/>
                <a:ea typeface="+mn-lt"/>
                <a:cs typeface="+mn-lt"/>
              </a:rPr>
              <a:t>Quantum Machine Learning (QML) </a:t>
            </a:r>
            <a:r>
              <a:rPr lang="en-US" sz="1600" dirty="0">
                <a:solidFill>
                  <a:srgbClr val="E3E3E3"/>
                </a:solidFill>
                <a:latin typeface="Arial Nova"/>
                <a:ea typeface="+mn-lt"/>
                <a:cs typeface="+mn-lt"/>
              </a:rPr>
              <a:t>model subsequently assumes the role of an intelligent selection module. It refines the structured data, differentiating between confidential and external information. The external data is then visualized adhering to stringent company regulations and restrictions. The strategic division of the database into two distinct sectors is predicated upon the objective of alleviating the strain on the model while endeavoring to engineer a fault-tolerant system for the database, ultimately striving for enhanced precision.</a:t>
            </a:r>
            <a:endParaRPr lang="en-US" sz="1600" dirty="0">
              <a:solidFill>
                <a:srgbClr val="E3E3E3"/>
              </a:solidFill>
              <a:latin typeface="Arial Nova"/>
              <a:ea typeface="Google Sans"/>
              <a:cs typeface="Google Sans"/>
            </a:endParaRPr>
          </a:p>
          <a:p>
            <a:pPr algn="just"/>
            <a:endParaRPr lang="en-US" sz="1600" dirty="0">
              <a:solidFill>
                <a:srgbClr val="E3E3E3"/>
              </a:solidFill>
              <a:latin typeface="Arial Nova"/>
              <a:ea typeface="Google Sans"/>
              <a:cs typeface="Google Sans"/>
            </a:endParaRPr>
          </a:p>
          <a:p>
            <a:pPr marL="285750" indent="-285750" algn="just">
              <a:buFont typeface="Arial"/>
              <a:buChar char="•"/>
            </a:pPr>
            <a:endParaRPr lang="en-US" sz="900">
              <a:solidFill>
                <a:srgbClr val="E3E3E3"/>
              </a:solidFill>
              <a:latin typeface="Arial Nova"/>
              <a:ea typeface="Google Sans"/>
              <a:cs typeface="Google Sans"/>
            </a:endParaRPr>
          </a:p>
          <a:p>
            <a:pPr marL="285750" indent="-285750" algn="just">
              <a:buFont typeface="Arial"/>
              <a:buChar char="•"/>
            </a:pPr>
            <a:r>
              <a:rPr lang="en-US" sz="1600" dirty="0">
                <a:solidFill>
                  <a:srgbClr val="E3E3E3"/>
                </a:solidFill>
                <a:latin typeface="Arial Nova"/>
                <a:ea typeface="Google Sans"/>
                <a:cs typeface="Google Sans"/>
              </a:rPr>
              <a:t>To safeguard the integrity of the confidential dataset and prevent unauthorized access or exfiltration, the system leverages the power of the superposition principle to shroud it in a quantum veil. This constitutes a critical layer of protection for sensitive data.</a:t>
            </a:r>
          </a:p>
          <a:p>
            <a:pPr marL="285750" indent="-285750" algn="just">
              <a:buFont typeface="Arial"/>
              <a:buChar char="•"/>
            </a:pPr>
            <a:endParaRPr lang="en-US" sz="1600">
              <a:solidFill>
                <a:srgbClr val="E3E3E3"/>
              </a:solidFill>
              <a:latin typeface="Arial Nova"/>
              <a:cs typeface="Biome"/>
            </a:endParaRPr>
          </a:p>
        </p:txBody>
      </p:sp>
    </p:spTree>
    <p:extLst>
      <p:ext uri="{BB962C8B-B14F-4D97-AF65-F5344CB8AC3E}">
        <p14:creationId xmlns:p14="http://schemas.microsoft.com/office/powerpoint/2010/main" val="2019929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2473712" y="50062"/>
            <a:ext cx="7253868" cy="1749982"/>
          </a:xfrm>
        </p:spPr>
        <p:txBody>
          <a:bodyPr/>
          <a:lstStyle/>
          <a:p>
            <a:r>
              <a:rPr lang="en-US">
                <a:cs typeface="Biome"/>
              </a:rPr>
              <a:t>Brief </a:t>
            </a:r>
            <a:r>
              <a:rPr lang="en-US">
                <a:solidFill>
                  <a:schemeClr val="accent6">
                    <a:lumMod val="60000"/>
                    <a:lumOff val="40000"/>
                  </a:schemeClr>
                </a:solidFill>
                <a:cs typeface="Biome"/>
              </a:rPr>
              <a:t>Explanation </a:t>
            </a:r>
            <a:endParaRPr lang="en-US">
              <a:solidFill>
                <a:schemeClr val="accent6">
                  <a:lumMod val="60000"/>
                  <a:lumOff val="40000"/>
                </a:schemeClr>
              </a:solidFill>
            </a:endParaRP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6</a:t>
            </a:fld>
            <a:endParaRPr lang="en-US"/>
          </a:p>
        </p:txBody>
      </p:sp>
      <p:sp>
        <p:nvSpPr>
          <p:cNvPr id="4" name="TextBox 3">
            <a:extLst>
              <a:ext uri="{FF2B5EF4-FFF2-40B4-BE49-F238E27FC236}">
                <a16:creationId xmlns:a16="http://schemas.microsoft.com/office/drawing/2014/main" id="{8F797CBB-3EB7-E6A9-C2E2-7A1CB596E702}"/>
              </a:ext>
            </a:extLst>
          </p:cNvPr>
          <p:cNvSpPr txBox="1"/>
          <p:nvPr/>
        </p:nvSpPr>
        <p:spPr>
          <a:xfrm>
            <a:off x="821460" y="1812634"/>
            <a:ext cx="10549883" cy="36317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lgn="just">
              <a:buFont typeface="Arial"/>
              <a:buChar char="•"/>
            </a:pPr>
            <a:r>
              <a:rPr lang="en-US" sz="1600" dirty="0">
                <a:solidFill>
                  <a:srgbClr val="E3E3E3"/>
                </a:solidFill>
                <a:latin typeface="Arial Nova"/>
                <a:ea typeface="Google Sans"/>
                <a:cs typeface="Google Sans"/>
              </a:rPr>
              <a:t>Both the confidential and external datasets are subsequently processed by a </a:t>
            </a:r>
            <a:r>
              <a:rPr lang="en-US" sz="1600" b="1" dirty="0">
                <a:solidFill>
                  <a:srgbClr val="E3E3E3"/>
                </a:solidFill>
                <a:latin typeface="Arial Nova"/>
                <a:ea typeface="Google Sans"/>
                <a:cs typeface="Google Sans"/>
              </a:rPr>
              <a:t>Quantum Convolutional Neural Network (QCNN)</a:t>
            </a:r>
            <a:r>
              <a:rPr lang="en-US" sz="1600" dirty="0">
                <a:solidFill>
                  <a:srgbClr val="E3E3E3"/>
                </a:solidFill>
                <a:latin typeface="Arial Nova"/>
                <a:ea typeface="Google Sans"/>
                <a:cs typeface="Google Sans"/>
              </a:rPr>
              <a:t> to meticulously detect and rectify concurrent faults, corrupt entries, and inflated or bounced transactions within the data. This empowers the system to become self-learning and fault-tolerant model whose precision is way accurate over the dynamic dataset as in the case of daily trade activity.</a:t>
            </a:r>
            <a:endParaRPr lang="en-US" dirty="0"/>
          </a:p>
          <a:p>
            <a:pPr algn="just"/>
            <a:endParaRPr lang="en-US" sz="1600" dirty="0">
              <a:solidFill>
                <a:srgbClr val="E3E3E3"/>
              </a:solidFill>
              <a:latin typeface="Arial Nova"/>
              <a:ea typeface="Google Sans"/>
              <a:cs typeface="Google Sans"/>
            </a:endParaRPr>
          </a:p>
          <a:p>
            <a:pPr marL="285750" indent="-285750" algn="just">
              <a:buFont typeface="Arial"/>
              <a:buChar char="•"/>
            </a:pPr>
            <a:endParaRPr lang="en-US" sz="1600">
              <a:solidFill>
                <a:srgbClr val="E3E3E3"/>
              </a:solidFill>
              <a:latin typeface="Arial Nova"/>
              <a:ea typeface="Google Sans"/>
              <a:cs typeface="Google Sans"/>
            </a:endParaRPr>
          </a:p>
          <a:p>
            <a:pPr marL="285750" indent="-285750" algn="just">
              <a:buFont typeface="Arial"/>
              <a:buChar char="•"/>
            </a:pPr>
            <a:endParaRPr lang="en-US" sz="600">
              <a:solidFill>
                <a:srgbClr val="E3E3E3"/>
              </a:solidFill>
              <a:latin typeface="Arial Nova"/>
              <a:ea typeface="Google Sans"/>
              <a:cs typeface="Google Sans"/>
            </a:endParaRPr>
          </a:p>
          <a:p>
            <a:pPr marL="285750" indent="-285750" algn="just">
              <a:buFont typeface="Arial"/>
              <a:buChar char="•"/>
            </a:pPr>
            <a:r>
              <a:rPr lang="en-US" sz="1600" dirty="0">
                <a:solidFill>
                  <a:srgbClr val="E3E3E3"/>
                </a:solidFill>
                <a:latin typeface="Arial Nova"/>
                <a:ea typeface="Google Sans"/>
                <a:cs typeface="Google Sans"/>
              </a:rPr>
              <a:t>For an additional layer of security, both the confidential and external datasets are encrypted using the formidable capabilities of end-to-end </a:t>
            </a:r>
            <a:r>
              <a:rPr lang="en-US" sz="1600" b="1" dirty="0">
                <a:solidFill>
                  <a:srgbClr val="E3E3E3"/>
                </a:solidFill>
                <a:latin typeface="Arial Nova"/>
                <a:ea typeface="Google Sans"/>
                <a:cs typeface="Google Sans"/>
              </a:rPr>
              <a:t>homomorphic encryption</a:t>
            </a:r>
            <a:r>
              <a:rPr lang="en-US" sz="1600" dirty="0">
                <a:solidFill>
                  <a:srgbClr val="E3E3E3"/>
                </a:solidFill>
                <a:latin typeface="Arial Nova"/>
                <a:ea typeface="Google Sans"/>
                <a:cs typeface="Google Sans"/>
              </a:rPr>
              <a:t>. This technique allows authorized personnel to perform computations directly on the encrypted data, eliminating the need for decryption and significantly enhancing security. </a:t>
            </a:r>
            <a:r>
              <a:rPr lang="en-US" sz="1600" b="1" dirty="0">
                <a:solidFill>
                  <a:srgbClr val="E3E3E3"/>
                </a:solidFill>
                <a:latin typeface="Arial Nova"/>
                <a:ea typeface="Google Sans"/>
                <a:cs typeface="Google Sans"/>
              </a:rPr>
              <a:t>Quantum Key Distribution (QKD)</a:t>
            </a:r>
            <a:r>
              <a:rPr lang="en-US" sz="1600" dirty="0">
                <a:solidFill>
                  <a:srgbClr val="E3E3E3"/>
                </a:solidFill>
                <a:latin typeface="Arial Nova"/>
                <a:ea typeface="Google Sans"/>
                <a:cs typeface="Google Sans"/>
              </a:rPr>
              <a:t> serves as the retrieval mechanism for both datasets, providing system administrators with a demonstrably more secure environment.</a:t>
            </a:r>
            <a:endParaRPr lang="en-US" sz="1600" dirty="0">
              <a:solidFill>
                <a:srgbClr val="E3E3E3"/>
              </a:solidFill>
            </a:endParaRPr>
          </a:p>
          <a:p>
            <a:pPr algn="just"/>
            <a:endParaRPr lang="en-US" sz="1600" dirty="0">
              <a:solidFill>
                <a:srgbClr val="E3E3E3"/>
              </a:solidFill>
              <a:latin typeface="Arial Nova"/>
              <a:cs typeface="Biome"/>
            </a:endParaRPr>
          </a:p>
          <a:p>
            <a:pPr marL="285750" indent="-285750" algn="just">
              <a:buFont typeface="Arial"/>
              <a:buChar char="•"/>
            </a:pPr>
            <a:endParaRPr lang="en-US" sz="1600">
              <a:solidFill>
                <a:srgbClr val="E3E3E3"/>
              </a:solidFill>
              <a:latin typeface="Arial Nova"/>
              <a:cs typeface="Biome"/>
            </a:endParaRPr>
          </a:p>
          <a:p>
            <a:pPr marL="285750" indent="-285750" algn="just">
              <a:buFont typeface="Arial"/>
              <a:buChar char="•"/>
            </a:pPr>
            <a:r>
              <a:rPr lang="en-US" sz="1600" dirty="0">
                <a:solidFill>
                  <a:srgbClr val="E3E3E3"/>
                </a:solidFill>
                <a:latin typeface="Arial Nova"/>
                <a:cs typeface="Biome"/>
              </a:rPr>
              <a:t>Our model is nearly close enough to achieve </a:t>
            </a:r>
            <a:r>
              <a:rPr lang="en-US" sz="1600" b="1" u="sng" dirty="0">
                <a:solidFill>
                  <a:srgbClr val="E3E3E3"/>
                </a:solidFill>
                <a:latin typeface="Arial Nova"/>
                <a:cs typeface="Biome"/>
              </a:rPr>
              <a:t>Quantum Finance and Quantum Crypto Supremacy.</a:t>
            </a:r>
          </a:p>
        </p:txBody>
      </p:sp>
    </p:spTree>
    <p:extLst>
      <p:ext uri="{BB962C8B-B14F-4D97-AF65-F5344CB8AC3E}">
        <p14:creationId xmlns:p14="http://schemas.microsoft.com/office/powerpoint/2010/main" val="389792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p:txBody>
          <a:bodyPr/>
          <a:lstStyle/>
          <a:p>
            <a:r>
              <a:rPr lang="en-US">
                <a:solidFill>
                  <a:schemeClr val="accent6">
                    <a:lumMod val="60000"/>
                    <a:lumOff val="40000"/>
                  </a:schemeClr>
                </a:solidFill>
                <a:cs typeface="Biome"/>
              </a:rPr>
              <a:t>Czech Financial </a:t>
            </a:r>
            <a:br>
              <a:rPr lang="en-US">
                <a:solidFill>
                  <a:schemeClr val="accent6">
                    <a:lumMod val="60000"/>
                    <a:lumOff val="40000"/>
                  </a:schemeClr>
                </a:solidFill>
                <a:cs typeface="Biome"/>
              </a:rPr>
            </a:br>
            <a:r>
              <a:rPr lang="en-US">
                <a:cs typeface="Biome"/>
              </a:rPr>
              <a:t>Transactions Dataset</a:t>
            </a:r>
            <a:endParaRPr lang="en-US"/>
          </a:p>
        </p:txBody>
      </p:sp>
      <p:sp>
        <p:nvSpPr>
          <p:cNvPr id="3" name="Text Placeholder 2">
            <a:extLst>
              <a:ext uri="{FF2B5EF4-FFF2-40B4-BE49-F238E27FC236}">
                <a16:creationId xmlns:a16="http://schemas.microsoft.com/office/drawing/2014/main" id="{38AA910A-A120-0EC4-A6BF-AE39C189C282}"/>
              </a:ext>
            </a:extLst>
          </p:cNvPr>
          <p:cNvSpPr>
            <a:spLocks noGrp="1"/>
          </p:cNvSpPr>
          <p:nvPr>
            <p:ph type="body" sz="quarter" idx="28"/>
          </p:nvPr>
        </p:nvSpPr>
        <p:spPr>
          <a:xfrm>
            <a:off x="838200" y="1690688"/>
            <a:ext cx="10728960" cy="4304998"/>
          </a:xfrm>
        </p:spPr>
        <p:txBody>
          <a:bodyPr/>
          <a:lstStyle/>
          <a:p>
            <a:pPr marL="171450" indent="-171450" algn="just">
              <a:buFont typeface="Arial"/>
              <a:buChar char="•"/>
            </a:pPr>
            <a:r>
              <a:rPr lang="en-US" sz="1650">
                <a:solidFill>
                  <a:srgbClr val="E8E8E6"/>
                </a:solidFill>
                <a:latin typeface="Arial Nova"/>
                <a:cs typeface="Biome"/>
              </a:rPr>
              <a:t>The Czech bank dataset which includes relations for accounts, clients, dispositions linking clients to accounts, payment orders, transactions, loans, credit cards, and demographic data about districts. Clients can manage multiple accounts, and accounts can have multiple clients. The bank offers loans and credit cards to clients, with multiple credit cards possible per account but only one loan per account. Demographic data provides insights into district characteristics. This dataset offers a comprehensive view of the relationships within the Czech banking system.</a:t>
            </a:r>
          </a:p>
          <a:p>
            <a:pPr marL="171450" indent="-171450" algn="just">
              <a:buFont typeface="Arial"/>
              <a:buChar char="•"/>
            </a:pPr>
            <a:endParaRPr lang="en-US" sz="100">
              <a:solidFill>
                <a:srgbClr val="E8E8E6"/>
              </a:solidFill>
              <a:latin typeface="Arial Nova"/>
              <a:cs typeface="Biome"/>
            </a:endParaRPr>
          </a:p>
          <a:p>
            <a:pPr marL="171450" indent="-171450" algn="just">
              <a:buFont typeface="Arial"/>
              <a:buChar char="•"/>
            </a:pPr>
            <a:r>
              <a:rPr lang="en-US" sz="1650">
                <a:solidFill>
                  <a:srgbClr val="E8E8E6"/>
                </a:solidFill>
                <a:latin typeface="Arial Nova"/>
                <a:cs typeface="Biome"/>
              </a:rPr>
              <a:t>It consists of various relations that describe the clients and their accounts. Here is a summary of the different relations:</a:t>
            </a:r>
          </a:p>
          <a:p>
            <a:pPr marL="171450" indent="-171450" algn="just">
              <a:buFont typeface="Arial"/>
              <a:buChar char="•"/>
            </a:pPr>
            <a:endParaRPr lang="en-US" sz="100">
              <a:solidFill>
                <a:srgbClr val="E8E8E6"/>
              </a:solidFill>
              <a:latin typeface="Arial Nova"/>
              <a:cs typeface="Biome"/>
            </a:endParaRPr>
          </a:p>
          <a:p>
            <a:pPr marL="171450" indent="-171450" algn="just">
              <a:buFont typeface="Arial"/>
              <a:buChar char="•"/>
            </a:pPr>
            <a:r>
              <a:rPr lang="en-US" sz="1650">
                <a:solidFill>
                  <a:srgbClr val="E8E8E6"/>
                </a:solidFill>
                <a:latin typeface="Arial Nova"/>
                <a:cs typeface="Biome"/>
              </a:rPr>
              <a:t>Account: Contains static characteristics of an account such as date of creation and branch address.</a:t>
            </a:r>
            <a:endParaRPr lang="en-US">
              <a:solidFill>
                <a:srgbClr val="E8E8E6"/>
              </a:solidFill>
              <a:latin typeface="Arial Nova"/>
              <a:cs typeface="Biome"/>
            </a:endParaRPr>
          </a:p>
          <a:p>
            <a:pPr marL="171450" indent="-171450" algn="just">
              <a:buFont typeface="Arial"/>
              <a:buChar char="•"/>
            </a:pPr>
            <a:r>
              <a:rPr lang="en-US" sz="1650">
                <a:solidFill>
                  <a:srgbClr val="E8E8E6"/>
                </a:solidFill>
                <a:latin typeface="Arial Nova"/>
                <a:cs typeface="Biome"/>
              </a:rPr>
              <a:t>Client: Describes characteristics of clients who can manage accounts.</a:t>
            </a:r>
          </a:p>
          <a:p>
            <a:pPr marL="171450" indent="-171450" algn="just">
              <a:buFont typeface="Arial"/>
              <a:buChar char="•"/>
            </a:pPr>
            <a:r>
              <a:rPr lang="en-US" sz="1650">
                <a:solidFill>
                  <a:srgbClr val="E8E8E6"/>
                </a:solidFill>
                <a:latin typeface="Arial Nova"/>
                <a:cs typeface="Biome"/>
              </a:rPr>
              <a:t>Disposition: Relates clients with accounts, defining their rights to operate accounts.</a:t>
            </a:r>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7</a:t>
            </a:fld>
            <a:endParaRPr lang="en-US"/>
          </a:p>
        </p:txBody>
      </p:sp>
    </p:spTree>
    <p:extLst>
      <p:ext uri="{BB962C8B-B14F-4D97-AF65-F5344CB8AC3E}">
        <p14:creationId xmlns:p14="http://schemas.microsoft.com/office/powerpoint/2010/main" val="318331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3053776" y="254644"/>
            <a:ext cx="9160876" cy="1757110"/>
          </a:xfrm>
        </p:spPr>
        <p:txBody>
          <a:bodyPr/>
          <a:lstStyle/>
          <a:p>
            <a:r>
              <a:rPr lang="en-US">
                <a:ea typeface="+mj-lt"/>
                <a:cs typeface="+mj-lt"/>
              </a:rPr>
              <a:t> </a:t>
            </a:r>
            <a:r>
              <a:rPr lang="en-US">
                <a:solidFill>
                  <a:srgbClr val="FFFFFF"/>
                </a:solidFill>
                <a:ea typeface="+mj-lt"/>
                <a:cs typeface="+mj-lt"/>
              </a:rPr>
              <a:t>Contd..</a:t>
            </a:r>
            <a:endParaRPr lang="en-US">
              <a:solidFill>
                <a:schemeClr val="accent6">
                  <a:lumMod val="60000"/>
                  <a:lumOff val="40000"/>
                </a:schemeClr>
              </a:solidFill>
              <a:ea typeface="+mj-lt"/>
              <a:cs typeface="+mj-lt"/>
            </a:endParaRPr>
          </a:p>
          <a:p>
            <a:endParaRPr lang="en-US"/>
          </a:p>
        </p:txBody>
      </p:sp>
      <p:sp>
        <p:nvSpPr>
          <p:cNvPr id="14" name="Slide Number Placeholder 6">
            <a:extLst>
              <a:ext uri="{FF2B5EF4-FFF2-40B4-BE49-F238E27FC236}">
                <a16:creationId xmlns:a16="http://schemas.microsoft.com/office/drawing/2014/main" id="{ECCDFE25-956B-19F7-3D38-545D92D287E3}"/>
              </a:ext>
            </a:extLst>
          </p:cNvPr>
          <p:cNvSpPr txBox="1">
            <a:spLocks/>
          </p:cNvSpPr>
          <p:nvPr/>
        </p:nvSpPr>
        <p:spPr>
          <a:xfrm>
            <a:off x="9293371" y="6378598"/>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a:t>
            </a:fld>
            <a:endParaRPr lang="en-US"/>
          </a:p>
        </p:txBody>
      </p:sp>
      <p:sp>
        <p:nvSpPr>
          <p:cNvPr id="2" name="TextBox 1">
            <a:extLst>
              <a:ext uri="{FF2B5EF4-FFF2-40B4-BE49-F238E27FC236}">
                <a16:creationId xmlns:a16="http://schemas.microsoft.com/office/drawing/2014/main" id="{D251D3C0-A11F-C837-7F6E-663EEBE24DFA}"/>
              </a:ext>
            </a:extLst>
          </p:cNvPr>
          <p:cNvSpPr txBox="1"/>
          <p:nvPr/>
        </p:nvSpPr>
        <p:spPr>
          <a:xfrm>
            <a:off x="478467" y="1300285"/>
            <a:ext cx="1018650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
              <a:buChar char="•"/>
            </a:pPr>
            <a:r>
              <a:rPr lang="en-IN">
                <a:solidFill>
                  <a:srgbClr val="E8E8E6"/>
                </a:solidFill>
                <a:cs typeface="Arial"/>
              </a:rPr>
              <a:t>Permanent Order: Describes characteristics of payment orders.</a:t>
            </a:r>
            <a:r>
              <a:rPr lang="en-US">
                <a:cs typeface="Arial"/>
              </a:rPr>
              <a:t>​</a:t>
            </a:r>
          </a:p>
          <a:p>
            <a:pPr algn="just"/>
            <a:endParaRPr lang="en-US">
              <a:solidFill>
                <a:srgbClr val="000000"/>
              </a:solidFill>
              <a:cs typeface="Arial"/>
            </a:endParaRPr>
          </a:p>
          <a:p>
            <a:pPr marL="228600" indent="-228600" algn="just">
              <a:buFont typeface=""/>
              <a:buChar char="•"/>
            </a:pPr>
            <a:r>
              <a:rPr lang="en-IN">
                <a:solidFill>
                  <a:srgbClr val="E8E8E6"/>
                </a:solidFill>
                <a:cs typeface="Arial"/>
              </a:rPr>
              <a:t>Transaction: Records individual transactions on an account.</a:t>
            </a:r>
            <a:r>
              <a:rPr lang="en-US">
                <a:cs typeface="Arial"/>
              </a:rPr>
              <a:t>​</a:t>
            </a:r>
          </a:p>
          <a:p>
            <a:pPr marL="228600" indent="-228600" algn="just">
              <a:buFont typeface=""/>
              <a:buChar char="•"/>
            </a:pPr>
            <a:endParaRPr lang="en-US">
              <a:solidFill>
                <a:srgbClr val="000000"/>
              </a:solidFill>
              <a:cs typeface="Arial"/>
            </a:endParaRPr>
          </a:p>
          <a:p>
            <a:pPr marL="228600" indent="-228600" algn="just">
              <a:buFont typeface=""/>
              <a:buChar char="•"/>
            </a:pPr>
            <a:r>
              <a:rPr lang="en-IN">
                <a:solidFill>
                  <a:srgbClr val="E8E8E6"/>
                </a:solidFill>
                <a:cs typeface="Arial"/>
              </a:rPr>
              <a:t>Loan: Describes loans granted for specific accounts.</a:t>
            </a:r>
            <a:r>
              <a:rPr lang="en-US">
                <a:cs typeface="Arial"/>
              </a:rPr>
              <a:t>​</a:t>
            </a:r>
          </a:p>
          <a:p>
            <a:pPr marL="228600" indent="-228600" algn="just">
              <a:buFont typeface=""/>
              <a:buChar char="•"/>
            </a:pPr>
            <a:endParaRPr lang="en-US">
              <a:solidFill>
                <a:srgbClr val="000000"/>
              </a:solidFill>
              <a:cs typeface="Arial"/>
            </a:endParaRPr>
          </a:p>
          <a:p>
            <a:pPr marL="228600" indent="-228600" algn="just">
              <a:buFont typeface=""/>
              <a:buChar char="•"/>
            </a:pPr>
            <a:r>
              <a:rPr lang="en-IN">
                <a:solidFill>
                  <a:srgbClr val="E8E8E6"/>
                </a:solidFill>
                <a:cs typeface="Arial"/>
              </a:rPr>
              <a:t>Credit Card: Details credit cards issued to an account.</a:t>
            </a:r>
            <a:r>
              <a:rPr lang="en-US">
                <a:cs typeface="Arial"/>
              </a:rPr>
              <a:t>​</a:t>
            </a:r>
          </a:p>
          <a:p>
            <a:pPr marL="228600" indent="-228600" algn="just">
              <a:buFont typeface=""/>
              <a:buChar char="•"/>
            </a:pPr>
            <a:endParaRPr lang="en-US">
              <a:solidFill>
                <a:srgbClr val="000000"/>
              </a:solidFill>
              <a:cs typeface="Arial"/>
            </a:endParaRPr>
          </a:p>
          <a:p>
            <a:pPr marL="228600" indent="-228600" algn="just">
              <a:buFont typeface=""/>
              <a:buChar char="•"/>
            </a:pPr>
            <a:r>
              <a:rPr lang="en-IN">
                <a:solidFill>
                  <a:srgbClr val="E8E8E6"/>
                </a:solidFill>
                <a:cs typeface="Arial"/>
              </a:rPr>
              <a:t>Demographic Data: Provides demographic information about districts, which can offer insights into client profiles.</a:t>
            </a:r>
            <a:r>
              <a:rPr lang="en-IN">
                <a:cs typeface="Arial"/>
              </a:rPr>
              <a:t>​</a:t>
            </a:r>
          </a:p>
          <a:p>
            <a:pPr marL="228600" indent="-228600" algn="just">
              <a:buFont typeface=""/>
              <a:buChar char="•"/>
            </a:pPr>
            <a:endParaRPr lang="en-IN">
              <a:solidFill>
                <a:srgbClr val="000000"/>
              </a:solidFill>
              <a:ea typeface="+mn-lt"/>
              <a:cs typeface="Arial"/>
            </a:endParaRPr>
          </a:p>
          <a:p>
            <a:pPr marL="228600" indent="-228600" algn="just">
              <a:buFont typeface=""/>
              <a:buChar char="•"/>
            </a:pPr>
            <a:r>
              <a:rPr lang="en-IN">
                <a:solidFill>
                  <a:srgbClr val="E8E8E6"/>
                </a:solidFill>
                <a:ea typeface="+mn-lt"/>
                <a:cs typeface="+mn-lt"/>
              </a:rPr>
              <a:t>Clients and accounts are linked through the "disposition" relation, allowing multiple clients to manage a single account or one client to manage multiple accounts. The "loan" and "credit card" relations outline services offered by the bank, with multiple credit cards possible per account but only one loan per account. The "demographic data" relation offers publicly available district information like unemployment rates, aiding in understanding client demographics.</a:t>
            </a:r>
          </a:p>
          <a:p>
            <a:pPr marL="228600" indent="-228600" algn="just">
              <a:buFont typeface=""/>
              <a:buChar char="•"/>
            </a:pPr>
            <a:endParaRPr lang="en-IN">
              <a:solidFill>
                <a:srgbClr val="E8E8E6"/>
              </a:solidFill>
              <a:cs typeface="Arial"/>
            </a:endParaRPr>
          </a:p>
          <a:p>
            <a:pPr marL="228600" indent="-228600" algn="just">
              <a:buFont typeface=""/>
              <a:buChar char="•"/>
            </a:pPr>
            <a:r>
              <a:rPr lang="en-IN">
                <a:solidFill>
                  <a:srgbClr val="E8E8E6"/>
                </a:solidFill>
                <a:cs typeface="Arial"/>
              </a:rPr>
              <a:t>Dataset size that is to be worked upon is </a:t>
            </a:r>
            <a:r>
              <a:rPr lang="en-IN" b="1" u="sng">
                <a:solidFill>
                  <a:srgbClr val="E8E8E6"/>
                </a:solidFill>
                <a:cs typeface="Arial"/>
              </a:rPr>
              <a:t>179,603</a:t>
            </a:r>
          </a:p>
        </p:txBody>
      </p:sp>
    </p:spTree>
    <p:extLst>
      <p:ext uri="{BB962C8B-B14F-4D97-AF65-F5344CB8AC3E}">
        <p14:creationId xmlns:p14="http://schemas.microsoft.com/office/powerpoint/2010/main" val="1674726655"/>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 ds:uri="http://www.w3.org/2000/xmlns/"/>
    <ds:schemaRef ds:uri="http://www.w3.org/2001/XMLSchema-instanc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Anomaly Detection</vt:lpstr>
      <vt:lpstr>Team Introduction</vt:lpstr>
      <vt:lpstr>Problem Statement</vt:lpstr>
      <vt:lpstr>Tech Stack</vt:lpstr>
      <vt:lpstr>Work Flow diagram</vt:lpstr>
      <vt:lpstr>Brief Explanation </vt:lpstr>
      <vt:lpstr>Brief Explanation </vt:lpstr>
      <vt:lpstr>Czech Financial  Transactions Dataset</vt:lpstr>
      <vt:lpstr> Contd.. </vt:lpstr>
      <vt:lpstr>Homomorphic Encryption</vt:lpstr>
      <vt:lpstr>Future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ENHANCED</dc:title>
  <dc:creator>Amit Modhwadia</dc:creator>
  <cp:revision>18</cp:revision>
  <dcterms:created xsi:type="dcterms:W3CDTF">2024-02-29T05:25:39Z</dcterms:created>
  <dcterms:modified xsi:type="dcterms:W3CDTF">2024-03-12T16:41:12Z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